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3" r:id="rId1"/>
  </p:sldMasterIdLst>
  <p:sldIdLst>
    <p:sldId id="272" r:id="rId2"/>
    <p:sldId id="270" r:id="rId3"/>
    <p:sldId id="273" r:id="rId4"/>
    <p:sldId id="274" r:id="rId5"/>
    <p:sldId id="275" r:id="rId6"/>
    <p:sldId id="276" r:id="rId7"/>
    <p:sldId id="277" r:id="rId8"/>
    <p:sldId id="256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5153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6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306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63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56510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278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29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55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12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5360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46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301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0AEC8-719E-4B2E-8723-02222E2764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GESO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9D1630-3CD9-441E-AE3A-764E17E61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5045" y="3829763"/>
            <a:ext cx="8045373" cy="742279"/>
          </a:xfrm>
        </p:spPr>
        <p:txBody>
          <a:bodyPr>
            <a:noAutofit/>
          </a:bodyPr>
          <a:lstStyle/>
          <a:p>
            <a:r>
              <a:rPr lang="de-DE" sz="4800" dirty="0">
                <a:latin typeface="+mj-lt"/>
              </a:rPr>
              <a:t>Gesundheitlich-soziales</a:t>
            </a:r>
            <a:br>
              <a:rPr lang="de-DE" sz="4800" dirty="0">
                <a:latin typeface="+mj-lt"/>
              </a:rPr>
            </a:br>
            <a:r>
              <a:rPr lang="de-DE" sz="4800" dirty="0">
                <a:latin typeface="+mj-lt"/>
              </a:rPr>
              <a:t>Profil</a:t>
            </a:r>
          </a:p>
        </p:txBody>
      </p:sp>
    </p:spTree>
    <p:extLst>
      <p:ext uri="{BB962C8B-B14F-4D97-AF65-F5344CB8AC3E}">
        <p14:creationId xmlns:p14="http://schemas.microsoft.com/office/powerpoint/2010/main" val="1261170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662C6B87-23CE-47A8-A30B-25A634339A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1178" b="21178"/>
          <a:stretch/>
        </p:blipFill>
        <p:spPr>
          <a:xfrm>
            <a:off x="1557337" y="539750"/>
            <a:ext cx="10357815" cy="455612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D8E9BB-E5E6-1CF1-8BC9-3C0F4902A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432" y="4968875"/>
            <a:ext cx="4048720" cy="1476375"/>
          </a:xfrm>
        </p:spPr>
        <p:txBody>
          <a:bodyPr/>
          <a:lstStyle/>
          <a:p>
            <a:r>
              <a:rPr lang="de-AT" dirty="0"/>
              <a:t>Wien – Führung durch Backstreet Guides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0048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6">
            <a:extLst>
              <a:ext uri="{FF2B5EF4-FFF2-40B4-BE49-F238E27FC236}">
                <a16:creationId xmlns:a16="http://schemas.microsoft.com/office/drawing/2014/main" id="{814C977E-5273-682A-C90C-1E79248726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1640" r="28608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DD1A38A-C4D6-6647-BF04-9C7516B7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32" y="99533"/>
            <a:ext cx="5478135" cy="23365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AT" sz="3600" dirty="0"/>
              <a:t>Technisches Museum nachhaltiges Essen </a:t>
            </a:r>
            <a:endParaRPr lang="en-US" sz="3600" dirty="0"/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248C26EC-815C-F869-8CE6-8BEBC0C3F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525" y="2436104"/>
            <a:ext cx="3073086" cy="4097448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EEA5077D-74C3-C031-23E2-DBECFB08E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952" y="755635"/>
            <a:ext cx="4010047" cy="53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5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B040CB88-D9C0-0F94-0D00-8E1787958D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783" r="9783"/>
          <a:stretch/>
        </p:blipFill>
        <p:spPr>
          <a:xfrm>
            <a:off x="283464" y="0"/>
            <a:ext cx="7400036" cy="685799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71AC2E-971C-9695-1A9F-F0AD22E7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008" y="2905124"/>
            <a:ext cx="3393742" cy="1047750"/>
          </a:xfrm>
        </p:spPr>
        <p:txBody>
          <a:bodyPr>
            <a:normAutofit fontScale="90000"/>
          </a:bodyPr>
          <a:lstStyle/>
          <a:p>
            <a:r>
              <a:rPr lang="de-AT" dirty="0"/>
              <a:t>Was ist in unseren Nahrungsmitteln?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7073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C3A939B5-977B-4E44-1B2D-5C54F8E2D3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592" r="4592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653205-C2BC-9B7F-CC98-19D320DEB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346" y="396874"/>
            <a:ext cx="5021516" cy="112712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de-AT" sz="3600" dirty="0"/>
              <a:t>Essen der Zukunft?!</a:t>
            </a:r>
            <a:endParaRPr lang="en-US" sz="3600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67B5DC99-0113-0189-656E-CED0F5F70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352" y="1821918"/>
            <a:ext cx="5628297" cy="422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11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CCD8EC0D-3BD5-1A9B-8C39-7F8C71E436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592" r="4592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D613FF-DE49-1F9B-C50B-64E29C4C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471" y="414724"/>
            <a:ext cx="3851529" cy="14018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AT" sz="3600" dirty="0"/>
              <a:t>Wien erleben… </a:t>
            </a:r>
            <a:endParaRPr lang="en-US" sz="3600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23E23A7C-2830-CF70-1077-4FCFFE578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536" y="1959421"/>
            <a:ext cx="6167297" cy="46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62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785AB967-1662-D73B-57DB-92800703D4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9185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F4D7FA-6606-10DF-D1A1-0EE83457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9471" y="494299"/>
            <a:ext cx="5241002" cy="12043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AT" sz="3600" dirty="0"/>
              <a:t>Museum der Illusionen</a:t>
            </a:r>
            <a:endParaRPr lang="en-US" sz="3600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A9797F85-2D0E-DA7F-DA8F-8E6D360A5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913" y="2422213"/>
            <a:ext cx="3776902" cy="36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45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29323-7C92-8A69-CC6E-F1BEF19F3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4933" y="0"/>
            <a:ext cx="5287254" cy="1206499"/>
          </a:xfrm>
        </p:spPr>
        <p:txBody>
          <a:bodyPr>
            <a:normAutofit/>
          </a:bodyPr>
          <a:lstStyle/>
          <a:p>
            <a:r>
              <a:rPr lang="de-AT" dirty="0"/>
              <a:t>Viktor Frankl</a:t>
            </a:r>
            <a:br>
              <a:rPr lang="de-AT" dirty="0"/>
            </a:br>
            <a:r>
              <a:rPr lang="de-AT" dirty="0"/>
              <a:t>Zentrum </a:t>
            </a:r>
            <a:endParaRPr lang="de-DE" dirty="0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A24A9B5F-EE21-019A-62A7-79E8250DB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367" y="1757025"/>
            <a:ext cx="6145133" cy="4608850"/>
          </a:xfrm>
          <a:prstGeom prst="rect">
            <a:avLst/>
          </a:prstGeom>
        </p:spPr>
      </p:pic>
      <p:pic>
        <p:nvPicPr>
          <p:cNvPr id="4" name="Grafik 5">
            <a:extLst>
              <a:ext uri="{FF2B5EF4-FFF2-40B4-BE49-F238E27FC236}">
                <a16:creationId xmlns:a16="http://schemas.microsoft.com/office/drawing/2014/main" id="{9BE6739D-D9A3-D33F-2BB0-BFC3B5509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42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1C762680-90FA-1C3B-CB39-B0138B2075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440" r="2745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CF8F95-B4C2-B551-3939-6142B455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310" y="235378"/>
            <a:ext cx="4909461" cy="163787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de-AT" sz="3600" dirty="0"/>
              <a:t>Viktor Frankl und seine Logotherapie</a:t>
            </a:r>
            <a:endParaRPr lang="en-US" sz="3600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FAC30889-1706-B419-A45A-06C45A529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456" y="2292042"/>
            <a:ext cx="5571888" cy="41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0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81DEE8AE-D10A-2F13-50F7-30275A4AC3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783" r="9783"/>
          <a:stretch/>
        </p:blipFill>
        <p:spPr/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CE5DCBB-41B4-8C74-B70D-EB1FE099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3" y="904875"/>
            <a:ext cx="3173202" cy="3698875"/>
          </a:xfrm>
        </p:spPr>
        <p:txBody>
          <a:bodyPr>
            <a:normAutofit/>
          </a:bodyPr>
          <a:lstStyle/>
          <a:p>
            <a:r>
              <a:rPr lang="de-AT" dirty="0"/>
              <a:t>Wer ist stärker? </a:t>
            </a:r>
            <a:br>
              <a:rPr lang="de-AT" dirty="0"/>
            </a:br>
            <a:br>
              <a:rPr lang="de-AT" dirty="0"/>
            </a:br>
            <a:br>
              <a:rPr lang="de-AT" dirty="0"/>
            </a:br>
            <a:r>
              <a:rPr lang="de-AT" dirty="0"/>
              <a:t>Meine Angst… oder ich…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6629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91E04330-8646-7652-7926-FD69EF7CE2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783" r="9783"/>
          <a:stretch/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94891D-9E42-646F-4040-BD73BD389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587" y="519545"/>
            <a:ext cx="4275117" cy="5818908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+mj-lt"/>
              </a:rPr>
              <a:t>Viktor Frankl</a:t>
            </a:r>
            <a:br>
              <a:rPr lang="de-DE" sz="2800" dirty="0">
                <a:latin typeface="+mj-lt"/>
              </a:rPr>
            </a:br>
            <a:br>
              <a:rPr lang="de-DE" sz="2800" dirty="0">
                <a:latin typeface="+mj-lt"/>
              </a:rPr>
            </a:br>
            <a:r>
              <a:rPr lang="de-DE" sz="2800" dirty="0">
                <a:latin typeface="+mj-lt"/>
              </a:rPr>
              <a:t>Zu unserem Schicksal haben wir </a:t>
            </a:r>
            <a:br>
              <a:rPr lang="de-DE" sz="2800" dirty="0">
                <a:latin typeface="+mj-lt"/>
              </a:rPr>
            </a:br>
            <a:r>
              <a:rPr lang="de-DE" sz="2800" dirty="0">
                <a:latin typeface="+mj-lt"/>
              </a:rPr>
              <a:t>zu stehen </a:t>
            </a:r>
            <a:br>
              <a:rPr lang="de-DE" sz="2800" dirty="0">
                <a:latin typeface="+mj-lt"/>
              </a:rPr>
            </a:br>
            <a:r>
              <a:rPr lang="de-DE" sz="2800" dirty="0">
                <a:latin typeface="+mj-lt"/>
              </a:rPr>
              <a:t>wie zu dem Boden, </a:t>
            </a:r>
            <a:br>
              <a:rPr lang="de-DE" sz="2800" dirty="0">
                <a:latin typeface="+mj-lt"/>
              </a:rPr>
            </a:br>
            <a:r>
              <a:rPr lang="de-DE" sz="2800" dirty="0">
                <a:latin typeface="+mj-lt"/>
              </a:rPr>
              <a:t>auf dem wir stehen – </a:t>
            </a:r>
            <a:br>
              <a:rPr lang="de-DE" sz="2800" dirty="0">
                <a:latin typeface="+mj-lt"/>
              </a:rPr>
            </a:br>
            <a:r>
              <a:rPr lang="de-DE" sz="2800" dirty="0">
                <a:latin typeface="+mj-lt"/>
              </a:rPr>
              <a:t>ein Boden,</a:t>
            </a:r>
            <a:br>
              <a:rPr lang="de-DE" sz="2800" dirty="0">
                <a:latin typeface="+mj-lt"/>
              </a:rPr>
            </a:br>
            <a:r>
              <a:rPr lang="de-DE" sz="2800" dirty="0">
                <a:latin typeface="+mj-lt"/>
              </a:rPr>
              <a:t>der das Sprungbrett für unsere </a:t>
            </a:r>
            <a:br>
              <a:rPr lang="de-DE" sz="2800" dirty="0">
                <a:latin typeface="+mj-lt"/>
              </a:rPr>
            </a:br>
            <a:r>
              <a:rPr lang="de-DE" sz="2800" dirty="0">
                <a:latin typeface="+mj-lt"/>
              </a:rPr>
              <a:t>Freiheit ist</a:t>
            </a:r>
          </a:p>
        </p:txBody>
      </p:sp>
    </p:spTree>
    <p:extLst>
      <p:ext uri="{BB962C8B-B14F-4D97-AF65-F5344CB8AC3E}">
        <p14:creationId xmlns:p14="http://schemas.microsoft.com/office/powerpoint/2010/main" val="359867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14F957-624F-4FB3-AFE1-0248E60ED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9" y="611581"/>
            <a:ext cx="10178322" cy="60742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6000" dirty="0">
                <a:solidFill>
                  <a:schemeClr val="accent1"/>
                </a:solidFill>
                <a:latin typeface="+mj-lt"/>
              </a:rPr>
              <a:t>Du interessierst Dich für … </a:t>
            </a:r>
            <a:endParaRPr lang="de-DE" sz="4000" dirty="0"/>
          </a:p>
          <a:p>
            <a:pPr marL="0" indent="0">
              <a:buNone/>
            </a:pPr>
            <a:endParaRPr lang="de-DE" sz="3600" dirty="0">
              <a:latin typeface="+mj-lt"/>
            </a:endParaRPr>
          </a:p>
          <a:p>
            <a:r>
              <a:rPr lang="de-DE" sz="3600" dirty="0">
                <a:latin typeface="+mj-lt"/>
              </a:rPr>
              <a:t>Psychologische Zusammenhänge</a:t>
            </a:r>
          </a:p>
          <a:p>
            <a:r>
              <a:rPr lang="de-DE" sz="3600" dirty="0">
                <a:latin typeface="+mj-lt"/>
              </a:rPr>
              <a:t>Seelische Erkrankungen und ihre Ursachen</a:t>
            </a:r>
          </a:p>
          <a:p>
            <a:r>
              <a:rPr lang="de-DE" sz="3600" dirty="0">
                <a:latin typeface="+mj-lt"/>
              </a:rPr>
              <a:t>Wechselwirkung zwischen Körper und Seele</a:t>
            </a:r>
          </a:p>
          <a:p>
            <a:r>
              <a:rPr lang="de-DE" sz="3600" dirty="0">
                <a:latin typeface="+mj-lt"/>
              </a:rPr>
              <a:t>Persönlichkeitsentwicklung</a:t>
            </a:r>
          </a:p>
          <a:p>
            <a:r>
              <a:rPr lang="de-DE" sz="3600" dirty="0">
                <a:latin typeface="+mj-lt"/>
              </a:rPr>
              <a:t>Zusammenhang zwischen Lebensstil und Gesundheit</a:t>
            </a:r>
          </a:p>
        </p:txBody>
      </p:sp>
    </p:spTree>
    <p:extLst>
      <p:ext uri="{BB962C8B-B14F-4D97-AF65-F5344CB8AC3E}">
        <p14:creationId xmlns:p14="http://schemas.microsoft.com/office/powerpoint/2010/main" val="3213469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F09D8482-B3C8-43F6-9891-9B654FA6F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160460"/>
              </p:ext>
            </p:extLst>
          </p:nvPr>
        </p:nvGraphicFramePr>
        <p:xfrm>
          <a:off x="3124531" y="1592245"/>
          <a:ext cx="8750793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2518">
                  <a:extLst>
                    <a:ext uri="{9D8B030D-6E8A-4147-A177-3AD203B41FA5}">
                      <a16:colId xmlns:a16="http://schemas.microsoft.com/office/drawing/2014/main" val="1076090548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3290124553"/>
                    </a:ext>
                  </a:extLst>
                </a:gridCol>
                <a:gridCol w="926276">
                  <a:extLst>
                    <a:ext uri="{9D8B030D-6E8A-4147-A177-3AD203B41FA5}">
                      <a16:colId xmlns:a16="http://schemas.microsoft.com/office/drawing/2014/main" val="886651059"/>
                    </a:ext>
                  </a:extLst>
                </a:gridCol>
                <a:gridCol w="831272">
                  <a:extLst>
                    <a:ext uri="{9D8B030D-6E8A-4147-A177-3AD203B41FA5}">
                      <a16:colId xmlns:a16="http://schemas.microsoft.com/office/drawing/2014/main" val="17649504"/>
                    </a:ext>
                  </a:extLst>
                </a:gridCol>
                <a:gridCol w="938151">
                  <a:extLst>
                    <a:ext uri="{9D8B030D-6E8A-4147-A177-3AD203B41FA5}">
                      <a16:colId xmlns:a16="http://schemas.microsoft.com/office/drawing/2014/main" val="14063655"/>
                    </a:ext>
                  </a:extLst>
                </a:gridCol>
                <a:gridCol w="1923802">
                  <a:extLst>
                    <a:ext uri="{9D8B030D-6E8A-4147-A177-3AD203B41FA5}">
                      <a16:colId xmlns:a16="http://schemas.microsoft.com/office/drawing/2014/main" val="10187065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5.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6.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7.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8.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Gesamt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26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/>
                        <a:t>Gesundheit und Ernährung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4</a:t>
                      </a:r>
                    </a:p>
                    <a:p>
                      <a:pPr algn="ctr"/>
                      <a:r>
                        <a:rPr lang="de-DE" sz="2400" dirty="0" err="1"/>
                        <a:t>maturabel</a:t>
                      </a:r>
                      <a:endParaRPr lang="de-DE" sz="2400" dirty="0"/>
                    </a:p>
                    <a:p>
                      <a:pPr algn="ctr"/>
                      <a:r>
                        <a:rPr lang="de-DE" sz="1400" dirty="0"/>
                        <a:t>vorgezogene Matura möglich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283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/>
                        <a:t>Soft Skills</a:t>
                      </a:r>
                    </a:p>
                    <a:p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101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/>
                        <a:t>Psychologie, Philosophie und Pädagogik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4</a:t>
                      </a:r>
                    </a:p>
                    <a:p>
                      <a:pPr algn="ctr"/>
                      <a:r>
                        <a:rPr lang="de-DE" sz="2400" dirty="0" err="1"/>
                        <a:t>maturabel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10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/>
                        <a:t>Philosophie mit Ethikschwerpunkt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046111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1AE646DC-4925-480B-BD83-1DED4701D33D}"/>
              </a:ext>
            </a:extLst>
          </p:cNvPr>
          <p:cNvSpPr txBox="1"/>
          <p:nvPr/>
        </p:nvSpPr>
        <p:spPr>
          <a:xfrm>
            <a:off x="5029859" y="419435"/>
            <a:ext cx="4940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FCC018"/>
                </a:solidFill>
              </a:rPr>
              <a:t>STUNDENTAFEL</a:t>
            </a:r>
          </a:p>
        </p:txBody>
      </p:sp>
    </p:spTree>
    <p:extLst>
      <p:ext uri="{BB962C8B-B14F-4D97-AF65-F5344CB8AC3E}">
        <p14:creationId xmlns:p14="http://schemas.microsoft.com/office/powerpoint/2010/main" val="336115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F7A34-F87C-46DA-B5F8-2F3D60009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6000" dirty="0">
                <a:solidFill>
                  <a:schemeClr val="accent1"/>
                </a:solidFill>
              </a:rPr>
              <a:t>Gesundheit und Ernährung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B06A96-7087-4E66-A2A7-BFFAD1AF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264723"/>
            <a:ext cx="10178322" cy="521089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sz="3200" dirty="0">
              <a:latin typeface="+mj-lt"/>
            </a:endParaRPr>
          </a:p>
          <a:p>
            <a:r>
              <a:rPr lang="de-DE" sz="3200" dirty="0">
                <a:latin typeface="+mj-lt"/>
              </a:rPr>
              <a:t>Gesundheitsförderung und Prävention</a:t>
            </a:r>
          </a:p>
          <a:p>
            <a:r>
              <a:rPr lang="de-DE" sz="3200" dirty="0">
                <a:latin typeface="+mj-lt"/>
              </a:rPr>
              <a:t>Einflussfaktoren auf Gesundheit</a:t>
            </a:r>
          </a:p>
          <a:p>
            <a:r>
              <a:rPr lang="de-DE" sz="3200" dirty="0">
                <a:latin typeface="+mj-lt"/>
              </a:rPr>
              <a:t>Wissenschaftliche Ernährungsempfehlungen</a:t>
            </a:r>
          </a:p>
          <a:p>
            <a:r>
              <a:rPr lang="de-DE" sz="3200" dirty="0">
                <a:latin typeface="+mj-lt"/>
              </a:rPr>
              <a:t>Entwicklung von Geschmacksvorlieben</a:t>
            </a:r>
          </a:p>
          <a:p>
            <a:r>
              <a:rPr lang="de-DE" sz="3200" dirty="0">
                <a:latin typeface="+mj-lt"/>
              </a:rPr>
              <a:t>Alternative Ernährungsformen</a:t>
            </a:r>
          </a:p>
          <a:p>
            <a:r>
              <a:rPr lang="de-DE" sz="3200" dirty="0">
                <a:latin typeface="+mj-lt"/>
              </a:rPr>
              <a:t>Ökologische und soziale Aspekte zum Essen</a:t>
            </a:r>
          </a:p>
          <a:p>
            <a:r>
              <a:rPr lang="de-DE" sz="3200" dirty="0">
                <a:latin typeface="+mj-lt"/>
              </a:rPr>
              <a:t>Lebensstil abhängige Erkrankungen</a:t>
            </a:r>
          </a:p>
        </p:txBody>
      </p:sp>
    </p:spTree>
    <p:extLst>
      <p:ext uri="{BB962C8B-B14F-4D97-AF65-F5344CB8AC3E}">
        <p14:creationId xmlns:p14="http://schemas.microsoft.com/office/powerpoint/2010/main" val="3989991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5BB97-005D-4B6E-8C37-564634046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6000" dirty="0">
                <a:solidFill>
                  <a:schemeClr val="accent1"/>
                </a:solidFill>
              </a:rPr>
              <a:t>Soft SKILLS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5572E1-9D7A-474F-B2AA-4E366C27F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87237"/>
            <a:ext cx="10178322" cy="4447308"/>
          </a:xfrm>
        </p:spPr>
        <p:txBody>
          <a:bodyPr>
            <a:noAutofit/>
          </a:bodyPr>
          <a:lstStyle/>
          <a:p>
            <a:r>
              <a:rPr lang="de-DE" sz="3600" dirty="0">
                <a:latin typeface="+mj-lt"/>
              </a:rPr>
              <a:t>Kommunikation </a:t>
            </a:r>
          </a:p>
          <a:p>
            <a:r>
              <a:rPr lang="de-DE" sz="3600" dirty="0">
                <a:latin typeface="+mj-lt"/>
              </a:rPr>
              <a:t>Konfliktlösung und Problemlösungsstrategien</a:t>
            </a:r>
          </a:p>
          <a:p>
            <a:r>
              <a:rPr lang="de-DE" sz="3600" dirty="0">
                <a:latin typeface="+mj-lt"/>
              </a:rPr>
              <a:t>Körpersprache</a:t>
            </a:r>
          </a:p>
          <a:p>
            <a:r>
              <a:rPr lang="de-DE" sz="3600" dirty="0">
                <a:latin typeface="+mj-lt"/>
              </a:rPr>
              <a:t>Entspannungstechniken und Stressprophylaxe</a:t>
            </a:r>
          </a:p>
          <a:p>
            <a:r>
              <a:rPr lang="de-DE" sz="3600" dirty="0">
                <a:latin typeface="+mj-lt"/>
              </a:rPr>
              <a:t>Kreativität</a:t>
            </a:r>
          </a:p>
          <a:p>
            <a:r>
              <a:rPr lang="de-DE" sz="3600" dirty="0">
                <a:latin typeface="+mj-lt"/>
              </a:rPr>
              <a:t>Testverfahren bei Aufnahmeprüfungen</a:t>
            </a:r>
          </a:p>
        </p:txBody>
      </p:sp>
    </p:spTree>
    <p:extLst>
      <p:ext uri="{BB962C8B-B14F-4D97-AF65-F5344CB8AC3E}">
        <p14:creationId xmlns:p14="http://schemas.microsoft.com/office/powerpoint/2010/main" val="332136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6A218-2862-40DA-89AF-9566F7FE7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PSYCHOLOGIE, </a:t>
            </a:r>
            <a:r>
              <a:rPr lang="de-DE" dirty="0" err="1">
                <a:solidFill>
                  <a:schemeClr val="accent1"/>
                </a:solidFill>
              </a:rPr>
              <a:t>philosophie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und Pädagogik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EBA1CB-1133-43C9-9582-39A18AB99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3593591"/>
          </a:xfrm>
        </p:spPr>
        <p:txBody>
          <a:bodyPr>
            <a:noAutofit/>
          </a:bodyPr>
          <a:lstStyle/>
          <a:p>
            <a:r>
              <a:rPr lang="de-DE" sz="2800" dirty="0">
                <a:latin typeface="+mj-lt"/>
              </a:rPr>
              <a:t> Entwicklungspsychologie: Entwicklung der Sprache, der Kinderzeichnung,...</a:t>
            </a:r>
          </a:p>
          <a:p>
            <a:r>
              <a:rPr lang="de-DE" sz="2800" dirty="0">
                <a:latin typeface="+mj-lt"/>
              </a:rPr>
              <a:t>Psychopathologie: Depression, Essstörung, Schizophrenie, </a:t>
            </a:r>
            <a:r>
              <a:rPr lang="de-DE" sz="2800" dirty="0" err="1">
                <a:latin typeface="+mj-lt"/>
              </a:rPr>
              <a:t>Borderline</a:t>
            </a:r>
            <a:r>
              <a:rPr lang="de-DE" sz="2800" dirty="0">
                <a:latin typeface="+mj-lt"/>
              </a:rPr>
              <a:t>, Sucht (Alkohol, Drogen, ...)</a:t>
            </a:r>
          </a:p>
          <a:p>
            <a:r>
              <a:rPr lang="de-DE" sz="2800" dirty="0">
                <a:latin typeface="+mj-lt"/>
              </a:rPr>
              <a:t>Formen psychologischer Beratung: Psychotherapie, Logotherapie, Systemische Therapie,...</a:t>
            </a:r>
          </a:p>
          <a:p>
            <a:r>
              <a:rPr lang="de-DE" sz="2800" dirty="0">
                <a:latin typeface="+mj-lt"/>
              </a:rPr>
              <a:t>Heil- und Sonderpädagogik: Umgang mit Menschen mit Behinderung, Integration / Inklusion, Down-Syndrom,...</a:t>
            </a:r>
          </a:p>
          <a:p>
            <a:r>
              <a:rPr lang="de-DE" sz="2800" dirty="0">
                <a:latin typeface="+mj-lt"/>
              </a:rPr>
              <a:t>Glücksforschung,…</a:t>
            </a:r>
          </a:p>
        </p:txBody>
      </p:sp>
    </p:spTree>
    <p:extLst>
      <p:ext uri="{BB962C8B-B14F-4D97-AF65-F5344CB8AC3E}">
        <p14:creationId xmlns:p14="http://schemas.microsoft.com/office/powerpoint/2010/main" val="1022727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51A12-C5E5-45AA-AA61-C7AE6203D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6000" dirty="0">
                <a:solidFill>
                  <a:schemeClr val="accent1"/>
                </a:solidFill>
              </a:rPr>
              <a:t>PHILOSOPHIE MIT </a:t>
            </a:r>
            <a:r>
              <a:rPr lang="de-DE" sz="6000" dirty="0" err="1">
                <a:solidFill>
                  <a:schemeClr val="accent1"/>
                </a:solidFill>
              </a:rPr>
              <a:t>eTHIKSCHWERPUNKT</a:t>
            </a:r>
            <a:endParaRPr lang="de-DE" sz="6000" dirty="0">
              <a:solidFill>
                <a:schemeClr val="accent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8379B3-C568-4492-B689-12DAAB8B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3200" dirty="0">
                <a:latin typeface="+mj-lt"/>
              </a:rPr>
              <a:t>Beschäftigung mit wichtigen Themen des Menschseins:</a:t>
            </a:r>
          </a:p>
          <a:p>
            <a:pPr marL="0" indent="0">
              <a:buNone/>
            </a:pPr>
            <a:r>
              <a:rPr lang="de-DE" sz="3200" dirty="0">
                <a:latin typeface="+mj-lt"/>
              </a:rPr>
              <a:t>	Wahrheit, Gerechtigkeit, Lebenskonzepte</a:t>
            </a:r>
          </a:p>
          <a:p>
            <a:r>
              <a:rPr lang="de-DE" sz="3200" dirty="0">
                <a:latin typeface="+mj-lt"/>
              </a:rPr>
              <a:t>Ethische Themen in den verschiedenen Bereichen: </a:t>
            </a:r>
          </a:p>
          <a:p>
            <a:pPr marL="0" indent="0">
              <a:buNone/>
            </a:pPr>
            <a:r>
              <a:rPr lang="de-DE" sz="3200" dirty="0">
                <a:latin typeface="+mj-lt"/>
              </a:rPr>
              <a:t>	Tierethik, Medienethik, Medizinethik, </a:t>
            </a:r>
            <a:r>
              <a:rPr lang="de-DE" sz="3200" dirty="0" err="1">
                <a:latin typeface="+mj-lt"/>
              </a:rPr>
              <a:t>Genethik</a:t>
            </a:r>
            <a:r>
              <a:rPr lang="de-DE" sz="3200" dirty="0">
                <a:latin typeface="+mj-lt"/>
              </a:rPr>
              <a:t>, 	Wirtschaftsethik,..</a:t>
            </a:r>
          </a:p>
          <a:p>
            <a:r>
              <a:rPr lang="de-DE" sz="3200" dirty="0">
                <a:latin typeface="+mj-lt"/>
              </a:rPr>
              <a:t>Was ist gut? Was ist böse?</a:t>
            </a:r>
          </a:p>
        </p:txBody>
      </p:sp>
    </p:spTree>
    <p:extLst>
      <p:ext uri="{BB962C8B-B14F-4D97-AF65-F5344CB8AC3E}">
        <p14:creationId xmlns:p14="http://schemas.microsoft.com/office/powerpoint/2010/main" val="2893100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750" advTm="10000">
        <p159:morph option="byObject"/>
      </p:transition>
    </mc:Choice>
    <mc:Fallback>
      <p:transition spd="slow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283E2-9DFF-457B-A1D3-AAF283D814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Profiltage 7ab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694F3D-CE53-FBAF-2273-C0A91B0F12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Mai 2022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1216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58B4E396-1C9C-39AA-00AE-981D530BB1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1178" b="21178"/>
          <a:stretch/>
        </p:blipFill>
        <p:spPr>
          <a:xfrm>
            <a:off x="1446212" y="426481"/>
            <a:ext cx="10355872" cy="4477822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DDEC4C-19B1-430C-1669-6D892CED1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0" y="3732769"/>
            <a:ext cx="8673075" cy="2698750"/>
          </a:xfrm>
        </p:spPr>
        <p:txBody>
          <a:bodyPr>
            <a:normAutofit/>
          </a:bodyPr>
          <a:lstStyle/>
          <a:p>
            <a:r>
              <a:rPr lang="de-AT" dirty="0"/>
              <a:t>Backstreet Guides</a:t>
            </a:r>
            <a:br>
              <a:rPr lang="de-AT" dirty="0"/>
            </a:br>
            <a:r>
              <a:rPr lang="de-AT" dirty="0"/>
              <a:t>Einblicke in das Leben </a:t>
            </a:r>
            <a:br>
              <a:rPr lang="de-AT" dirty="0"/>
            </a:br>
            <a:r>
              <a:rPr lang="de-AT" dirty="0"/>
              <a:t>Einer ehemals </a:t>
            </a:r>
            <a:br>
              <a:rPr lang="de-AT" dirty="0"/>
            </a:br>
            <a:r>
              <a:rPr lang="de-AT" dirty="0"/>
              <a:t>Obdachlosen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1918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</Words>
  <Application>Microsoft Office PowerPoint</Application>
  <PresentationFormat>Breitbild</PresentationFormat>
  <Paragraphs>83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Arial</vt:lpstr>
      <vt:lpstr>Gill Sans MT</vt:lpstr>
      <vt:lpstr>Impact</vt:lpstr>
      <vt:lpstr>Badge</vt:lpstr>
      <vt:lpstr>GESO </vt:lpstr>
      <vt:lpstr>PowerPoint-Präsentation</vt:lpstr>
      <vt:lpstr>PowerPoint-Präsentation</vt:lpstr>
      <vt:lpstr>Gesundheit und Ernährung</vt:lpstr>
      <vt:lpstr>Soft SKILLS</vt:lpstr>
      <vt:lpstr>PSYCHOLOGIE, philosophie  und Pädagogik</vt:lpstr>
      <vt:lpstr>PHILOSOPHIE MIT eTHIKSCHWERPUNKT</vt:lpstr>
      <vt:lpstr>Profiltage 7ab</vt:lpstr>
      <vt:lpstr>Backstreet Guides Einblicke in das Leben  Einer ehemals  Obdachlosen </vt:lpstr>
      <vt:lpstr>Wien – Führung durch Backstreet Guides</vt:lpstr>
      <vt:lpstr>Technisches Museum nachhaltiges Essen </vt:lpstr>
      <vt:lpstr>Was ist in unseren Nahrungsmitteln? </vt:lpstr>
      <vt:lpstr>Essen der Zukunft?!</vt:lpstr>
      <vt:lpstr>Wien erleben… </vt:lpstr>
      <vt:lpstr>Museum der Illusionen</vt:lpstr>
      <vt:lpstr>Viktor Frankl Zentrum </vt:lpstr>
      <vt:lpstr>Viktor Frankl und seine Logotherapie</vt:lpstr>
      <vt:lpstr>Wer ist stärker?    Meine Angst… oder ich…</vt:lpstr>
      <vt:lpstr>Viktor Frankl  Zu unserem Schicksal haben wir  zu stehen  wie zu dem Boden,  auf dem wir stehen –  ein Boden, der das Sprungbrett für unsere  Freiheit 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Profiltage 7ab</dc:title>
  <dc:creator>Sabine Haider</dc:creator>
  <cp:lastModifiedBy>Marlene Gram</cp:lastModifiedBy>
  <cp:revision>53</cp:revision>
  <dcterms:created xsi:type="dcterms:W3CDTF">2022-11-04T16:10:05Z</dcterms:created>
  <dcterms:modified xsi:type="dcterms:W3CDTF">2023-01-23T07:50:17Z</dcterms:modified>
</cp:coreProperties>
</file>